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0" r:id="rId9"/>
    <p:sldId id="261" r:id="rId10"/>
    <p:sldId id="262" r:id="rId11"/>
    <p:sldId id="273" r:id="rId12"/>
    <p:sldId id="263" r:id="rId13"/>
    <p:sldId id="275" r:id="rId14"/>
    <p:sldId id="264" r:id="rId15"/>
    <p:sldId id="265" r:id="rId16"/>
    <p:sldId id="266" r:id="rId17"/>
    <p:sldId id="267" r:id="rId18"/>
    <p:sldId id="276" r:id="rId19"/>
    <p:sldId id="268" r:id="rId20"/>
    <p:sldId id="269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4A66-EAD8-48E4-BAF3-8E08ED5D48A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A6018-DC61-4C9B-9EA5-5ECE5C33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5131-BD7C-416F-9EC2-3A5A7005BF7E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A21F-E6E7-4D9D-B7FD-F4AD4B1C7D22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1DE-85FF-4E77-BDDC-34165B4E6045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5FB0-747B-4183-934C-58E3CEA028EC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776AC1D-5A95-47E3-B6B6-60220B9265B7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2AD-A3CF-47F5-B1EA-142B267009D1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1A5-A862-434E-9234-58C1AF431534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5C63-CE81-4C1D-98C0-E8EF49D4CECA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DF24-2E4F-4638-A3B6-32B09F469D2E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676B-91F3-4A46-BB8F-5FB97ABF5CB1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74F6-647D-4936-94FE-D0FD362F683A}" type="datetime1">
              <a:rPr lang="en-US" smtClean="0"/>
              <a:t>4/21/2021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913995C-BDFD-4078-B238-20935EF30381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BA0EA0D-308B-40EA-831D-2487A3A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ishtiias.com/daily-updates/daily-news-editorials/startups-in-india-1" TargetMode="External"/><Relationship Id="rId2" Type="http://schemas.openxmlformats.org/officeDocument/2006/relationships/hyperlink" Target="http://legalstartups.info/blog-detail.php?id=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mint.com/companies/start-ups/startups-think-out-of-the-box-to-beat-covid-induced-disruptions-11609257920165.html" TargetMode="External"/><Relationship Id="rId5" Type="http://schemas.openxmlformats.org/officeDocument/2006/relationships/hyperlink" Target="https://www.financialexpress.com/industry/sme/covid-spooked-startup-funding-may-not-fully-recover-this-year-majority-investors-not-looking-for-deals/2013967/" TargetMode="External"/><Relationship Id="rId4" Type="http://schemas.openxmlformats.org/officeDocument/2006/relationships/hyperlink" Target="https://www.mondaq.com/india/operational-impacts-and-strategy/949762/impact-of-covid-19-on-start-up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4 dicas para montar uma startup de sucesso - Pequenas Empresas Grandes  Negócios | Como começar">
            <a:extLst>
              <a:ext uri="{FF2B5EF4-FFF2-40B4-BE49-F238E27FC236}">
                <a16:creationId xmlns:a16="http://schemas.microsoft.com/office/drawing/2014/main" id="{40CF054E-2D67-445A-90FF-0F8EC58D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A7E5E2-69EC-49B4-A349-2FC300BA3AAD}"/>
              </a:ext>
            </a:extLst>
          </p:cNvPr>
          <p:cNvSpPr txBox="1"/>
          <p:nvPr/>
        </p:nvSpPr>
        <p:spPr>
          <a:xfrm>
            <a:off x="124178" y="404713"/>
            <a:ext cx="6626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IMPACT OF PANDEMIC ON STARTUPS IN INDIA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FA2D287-C254-460A-85DF-767B3475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579F9B-EFCE-423A-AB3B-272D09753A7D}"/>
              </a:ext>
            </a:extLst>
          </p:cNvPr>
          <p:cNvSpPr/>
          <p:nvPr/>
        </p:nvSpPr>
        <p:spPr>
          <a:xfrm>
            <a:off x="-6627" y="5655090"/>
            <a:ext cx="3894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</a:rPr>
              <a:t>Submitted By - Gauri Girdhar</a:t>
            </a:r>
          </a:p>
          <a:p>
            <a:pPr algn="ctr"/>
            <a:r>
              <a:rPr lang="en-US" sz="2000" b="1" dirty="0">
                <a:ln w="0"/>
              </a:rPr>
              <a:t>Symbiosis Law School, Pune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8852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9230-8EC5-444F-B4B1-70C1FE802C1B}"/>
              </a:ext>
            </a:extLst>
          </p:cNvPr>
          <p:cNvSpPr/>
          <p:nvPr/>
        </p:nvSpPr>
        <p:spPr>
          <a:xfrm>
            <a:off x="317435" y="303157"/>
            <a:ext cx="8260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Economy &amp; the Startup Industry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BD389-F3C2-4375-BC24-41AAEC597E6D}"/>
              </a:ext>
            </a:extLst>
          </p:cNvPr>
          <p:cNvSpPr txBox="1"/>
          <p:nvPr/>
        </p:nvSpPr>
        <p:spPr>
          <a:xfrm>
            <a:off x="3939822" y="1656356"/>
            <a:ext cx="801138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 is now the world's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third-largest startup hub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huge commercial opportunity for entrepreneurs.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Bangalore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startup capital of India.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startup sector has seen a dramatic increase in funding, from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$550 million in 2010 to $14.5 billion in 2019.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2020, India has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38,756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officially recognized startups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unicorns.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Prime Minister Narendra Modi unveiled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India Scheme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bolster the startup industry.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44A3-F195-4E46-AAE8-181B5964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 descr="What Economic Survey 2020-21 says about India's startup ecosystem - The  Economic Times">
            <a:extLst>
              <a:ext uri="{FF2B5EF4-FFF2-40B4-BE49-F238E27FC236}">
                <a16:creationId xmlns:a16="http://schemas.microsoft.com/office/drawing/2014/main" id="{C728C5E4-F34B-4403-BE22-0D8B92DA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86050"/>
            <a:ext cx="3221449" cy="210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India Continues To Be World s 3rd Largest Startup Hub Ecosystem To Double  By 2020 - BW Businessworld">
            <a:extLst>
              <a:ext uri="{FF2B5EF4-FFF2-40B4-BE49-F238E27FC236}">
                <a16:creationId xmlns:a16="http://schemas.microsoft.com/office/drawing/2014/main" id="{1305D9C3-D7BF-4193-9467-68388E47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062395"/>
            <a:ext cx="3221449" cy="210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8800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013C0-F909-4751-A9A5-BE2E7049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 descr="Immigrant Entrepreneurship in the United States – Economic Studies Group">
            <a:extLst>
              <a:ext uri="{FF2B5EF4-FFF2-40B4-BE49-F238E27FC236}">
                <a16:creationId xmlns:a16="http://schemas.microsoft.com/office/drawing/2014/main" id="{963A7F39-78E1-4B01-AC9A-BA104606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1038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867977-FE52-4638-AC85-3A48F490AAA0}"/>
              </a:ext>
            </a:extLst>
          </p:cNvPr>
          <p:cNvSpPr/>
          <p:nvPr/>
        </p:nvSpPr>
        <p:spPr>
          <a:xfrm>
            <a:off x="306725" y="280579"/>
            <a:ext cx="8462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Impact of Pandemic on Startup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E471B-0226-4980-9F11-B5B45E9A8AD4}"/>
              </a:ext>
            </a:extLst>
          </p:cNvPr>
          <p:cNvSpPr txBox="1"/>
          <p:nvPr/>
        </p:nvSpPr>
        <p:spPr>
          <a:xfrm>
            <a:off x="5299233" y="1175054"/>
            <a:ext cx="5405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Sourcing of Funds/Investments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D73F08-40AD-4F71-9FA4-659C65B5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24A5E-B765-483B-AA94-312B6E0BF6A8}"/>
              </a:ext>
            </a:extLst>
          </p:cNvPr>
          <p:cNvSpPr txBox="1"/>
          <p:nvPr/>
        </p:nvSpPr>
        <p:spPr>
          <a:xfrm>
            <a:off x="4052711" y="1702302"/>
            <a:ext cx="789849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is the most important and critical component of any startup, particularly in its early stages.</a:t>
            </a:r>
          </a:p>
          <a:p>
            <a:pPr algn="just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survey titled "Impact of COVID-19 on Indian Startups," investors have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 their decisions on hold for 33% of startups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 have received no answer.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 have yet to receive funds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have had their contracts cancelled.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investments will continue to be affected in the coming months, according to investors polled by Indian Angle Network and FICCI.</a:t>
            </a:r>
          </a:p>
        </p:txBody>
      </p:sp>
      <p:pic>
        <p:nvPicPr>
          <p:cNvPr id="10242" name="Picture 2" descr="Looking For Funding?">
            <a:extLst>
              <a:ext uri="{FF2B5EF4-FFF2-40B4-BE49-F238E27FC236}">
                <a16:creationId xmlns:a16="http://schemas.microsoft.com/office/drawing/2014/main" id="{F9931B0C-6B1D-4135-AE70-6D25DBF4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5" y="1425375"/>
            <a:ext cx="3633097" cy="216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Venture capital funding frenzy in B2B startups may continue in 2019">
            <a:extLst>
              <a:ext uri="{FF2B5EF4-FFF2-40B4-BE49-F238E27FC236}">
                <a16:creationId xmlns:a16="http://schemas.microsoft.com/office/drawing/2014/main" id="{116109EA-7D26-4C2A-A889-1F4D4DBB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5" y="3850570"/>
            <a:ext cx="3633097" cy="2332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00266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92124-E29D-4F4C-8245-D05ECDB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13</a:t>
            </a:fld>
            <a:endParaRPr lang="en-US"/>
          </a:p>
        </p:txBody>
      </p:sp>
      <p:pic>
        <p:nvPicPr>
          <p:cNvPr id="11266" name="Picture 2" descr="Startup Funding: Sources and Challenges for New Businesses | Clutch.co">
            <a:extLst>
              <a:ext uri="{FF2B5EF4-FFF2-40B4-BE49-F238E27FC236}">
                <a16:creationId xmlns:a16="http://schemas.microsoft.com/office/drawing/2014/main" id="{4D87E93F-D57D-45B9-9EF1-53C094C5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1446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50311-4F57-41ED-8E9A-1BACB506B87F}"/>
              </a:ext>
            </a:extLst>
          </p:cNvPr>
          <p:cNvSpPr txBox="1"/>
          <p:nvPr/>
        </p:nvSpPr>
        <p:spPr>
          <a:xfrm>
            <a:off x="7134577" y="157431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Hiring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83198-2BC3-4711-B42E-F2A67168DCB7}"/>
              </a:ext>
            </a:extLst>
          </p:cNvPr>
          <p:cNvSpPr txBox="1"/>
          <p:nvPr/>
        </p:nvSpPr>
        <p:spPr>
          <a:xfrm>
            <a:off x="-451555" y="244311"/>
            <a:ext cx="9595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Pandemic on Startup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1E95-4B99-4A01-AEB6-5DCD05CE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D8495-A6B7-4E3C-AED0-5B9E0B45C8DC}"/>
              </a:ext>
            </a:extLst>
          </p:cNvPr>
          <p:cNvSpPr txBox="1"/>
          <p:nvPr/>
        </p:nvSpPr>
        <p:spPr>
          <a:xfrm>
            <a:off x="4515556" y="2160714"/>
            <a:ext cx="754854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Centre for Monitoring Indian Economy (CMIE), a private-sector think tank, the lockdown cost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million jobs in the first month.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April, 17.7 million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salaried workers were lost.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May, the loss was reduced to 100.3 million, and then to a much smaller 29.9 million in June.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people who have lost their jobs has decreased to 11 million in July.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tartup employees stare at an uncertain future with pay cuts, layoffs due  to coronavirus crisis">
            <a:extLst>
              <a:ext uri="{FF2B5EF4-FFF2-40B4-BE49-F238E27FC236}">
                <a16:creationId xmlns:a16="http://schemas.microsoft.com/office/drawing/2014/main" id="{DD6BB0C3-88FF-4D90-BE5A-64F34A7A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9" y="1396474"/>
            <a:ext cx="3879651" cy="221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11 Indian Startups Who Are Successful The Bootstrapped Way">
            <a:extLst>
              <a:ext uri="{FF2B5EF4-FFF2-40B4-BE49-F238E27FC236}">
                <a16:creationId xmlns:a16="http://schemas.microsoft.com/office/drawing/2014/main" id="{F8BAD9B6-BC65-4008-8460-3E083ED3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91957"/>
            <a:ext cx="3860800" cy="238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84919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279AE-C0ED-421B-8281-F786423584BD}"/>
              </a:ext>
            </a:extLst>
          </p:cNvPr>
          <p:cNvSpPr txBox="1"/>
          <p:nvPr/>
        </p:nvSpPr>
        <p:spPr>
          <a:xfrm>
            <a:off x="6096000" y="15955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Slowdown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9D1CF-AD96-4EB5-9977-7442ACAC57F8}"/>
              </a:ext>
            </a:extLst>
          </p:cNvPr>
          <p:cNvSpPr txBox="1"/>
          <p:nvPr/>
        </p:nvSpPr>
        <p:spPr>
          <a:xfrm>
            <a:off x="-259644" y="300756"/>
            <a:ext cx="9256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Pandemic on Startup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D43A5-77CD-47E8-836B-F7EFA188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D85F2-E424-43D5-9D57-DABB14336E92}"/>
              </a:ext>
            </a:extLst>
          </p:cNvPr>
          <p:cNvSpPr txBox="1"/>
          <p:nvPr/>
        </p:nvSpPr>
        <p:spPr>
          <a:xfrm>
            <a:off x="4357511" y="2118796"/>
            <a:ext cx="76990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Startup industry contributes $14.5 billion to the Indian economy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according to the "India Tech Annual Factsheet-2019.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one hand,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pandemic hampered cashflows and savings,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on the other hand,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people lost their jobs.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 decreased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some extent, resulting in an economic downturn.</a:t>
            </a:r>
          </a:p>
        </p:txBody>
      </p:sp>
      <p:pic>
        <p:nvPicPr>
          <p:cNvPr id="13314" name="Picture 2" descr="10 successful startups founded during 2008 Great Recession | Fox Business">
            <a:extLst>
              <a:ext uri="{FF2B5EF4-FFF2-40B4-BE49-F238E27FC236}">
                <a16:creationId xmlns:a16="http://schemas.microsoft.com/office/drawing/2014/main" id="{FE27B0E7-2535-4FF4-9EBF-53EE6DF6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7" y="1274684"/>
            <a:ext cx="3714042" cy="225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Startups Demand Financial Aid To Survive Covid-19 Fallout">
            <a:extLst>
              <a:ext uri="{FF2B5EF4-FFF2-40B4-BE49-F238E27FC236}">
                <a16:creationId xmlns:a16="http://schemas.microsoft.com/office/drawing/2014/main" id="{2B6FDF0B-614C-47A8-A9CC-BC03B70A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7" y="3951111"/>
            <a:ext cx="3714042" cy="225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65369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54E880-6BDB-48D3-9E26-351648A63514}"/>
              </a:ext>
            </a:extLst>
          </p:cNvPr>
          <p:cNvSpPr txBox="1"/>
          <p:nvPr/>
        </p:nvSpPr>
        <p:spPr>
          <a:xfrm>
            <a:off x="5399701" y="17066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 decline in the Startup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cosystem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AE364-8BA5-4F95-843B-99DF7A78214F}"/>
              </a:ext>
            </a:extLst>
          </p:cNvPr>
          <p:cNvSpPr txBox="1"/>
          <p:nvPr/>
        </p:nvSpPr>
        <p:spPr>
          <a:xfrm>
            <a:off x="-112890" y="274246"/>
            <a:ext cx="8997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Pandemic on Startup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144D-0534-41B1-A0CE-901E5C18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9A0BC-5C99-4B2B-83F3-7A9D99DC6A90}"/>
              </a:ext>
            </a:extLst>
          </p:cNvPr>
          <p:cNvSpPr txBox="1"/>
          <p:nvPr/>
        </p:nvSpPr>
        <p:spPr>
          <a:xfrm>
            <a:off x="4447822" y="2232439"/>
            <a:ext cx="7503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NASSCOM's Start-up Pulse Survey-Q1 2020 report, Reviving the Indian Start-Up Engine During Covid19: Imperatives and Recommendations (released in May),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of Indian startups are experiencing revenue declines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have a runway of less than three months,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30-40% are in the process of temporarily or permanently shutting down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 descr="Tips to the Startup Community for Surviving in This Covid-19 Situation">
            <a:extLst>
              <a:ext uri="{FF2B5EF4-FFF2-40B4-BE49-F238E27FC236}">
                <a16:creationId xmlns:a16="http://schemas.microsoft.com/office/drawing/2014/main" id="{D21BD6E1-701C-44DD-8C8D-6D45B8AB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8" y="1329489"/>
            <a:ext cx="3886990" cy="219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Start-ups: How to reverse the decline in new companies?">
            <a:extLst>
              <a:ext uri="{FF2B5EF4-FFF2-40B4-BE49-F238E27FC236}">
                <a16:creationId xmlns:a16="http://schemas.microsoft.com/office/drawing/2014/main" id="{3D909F67-5615-4C32-887F-A477B65DA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r="7800"/>
          <a:stretch/>
        </p:blipFill>
        <p:spPr bwMode="auto">
          <a:xfrm>
            <a:off x="391497" y="3869490"/>
            <a:ext cx="3886989" cy="219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524280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4C175-BC68-4F09-9BEF-29A7386718BF}"/>
              </a:ext>
            </a:extLst>
          </p:cNvPr>
          <p:cNvSpPr txBox="1"/>
          <p:nvPr/>
        </p:nvSpPr>
        <p:spPr>
          <a:xfrm>
            <a:off x="6570134" y="20393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Growth of new Startups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BA051-76A4-46F8-B1AF-765329D2CFBA}"/>
              </a:ext>
            </a:extLst>
          </p:cNvPr>
          <p:cNvSpPr txBox="1"/>
          <p:nvPr/>
        </p:nvSpPr>
        <p:spPr>
          <a:xfrm>
            <a:off x="101600" y="221734"/>
            <a:ext cx="8500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Pandemic on Startup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6A230-11F5-4A3E-84AC-CB5EB833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6E8A0-464A-4494-9B21-E703DEDCAD4A}"/>
              </a:ext>
            </a:extLst>
          </p:cNvPr>
          <p:cNvSpPr txBox="1"/>
          <p:nvPr/>
        </p:nvSpPr>
        <p:spPr>
          <a:xfrm>
            <a:off x="5147732" y="2562578"/>
            <a:ext cx="690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entrants are declining in a variety of sectors, including fintech, banking, and business applications.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tech start-ups in India fell by 44.4% i.e., 5,509 to 3061.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Top 20 startups in India to work for in 2020 | Koppr">
            <a:extLst>
              <a:ext uri="{FF2B5EF4-FFF2-40B4-BE49-F238E27FC236}">
                <a16:creationId xmlns:a16="http://schemas.microsoft.com/office/drawing/2014/main" id="{67EFBB1F-F50B-49A9-840C-F32FAA03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2" y="1236045"/>
            <a:ext cx="4308122" cy="250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Top 30 best-funded Indian startups 2020 - Disfold">
            <a:extLst>
              <a:ext uri="{FF2B5EF4-FFF2-40B4-BE49-F238E27FC236}">
                <a16:creationId xmlns:a16="http://schemas.microsoft.com/office/drawing/2014/main" id="{9E031D6A-0573-4A4F-BE0F-B84E9A5F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2" y="4051600"/>
            <a:ext cx="4308122" cy="2326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906706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FEC659-A2A3-4254-9703-9C779AB4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18</a:t>
            </a:fld>
            <a:endParaRPr lang="en-US"/>
          </a:p>
        </p:txBody>
      </p:sp>
      <p:pic>
        <p:nvPicPr>
          <p:cNvPr id="12290" name="Picture 2" descr="Covid-19 impacts 70 per cent of startups in India">
            <a:extLst>
              <a:ext uri="{FF2B5EF4-FFF2-40B4-BE49-F238E27FC236}">
                <a16:creationId xmlns:a16="http://schemas.microsoft.com/office/drawing/2014/main" id="{49B86804-FA81-4421-AD73-82F11482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083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013E5-4525-4EE8-9590-68775385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784DE-7077-47AC-B134-0AD92B87B5BB}"/>
              </a:ext>
            </a:extLst>
          </p:cNvPr>
          <p:cNvSpPr txBox="1"/>
          <p:nvPr/>
        </p:nvSpPr>
        <p:spPr>
          <a:xfrm>
            <a:off x="282222" y="229991"/>
            <a:ext cx="831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Role of technology in functioning of startups during the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sz="36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andemic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FA453-E3B7-4B54-AB41-DC84CE59AD03}"/>
              </a:ext>
            </a:extLst>
          </p:cNvPr>
          <p:cNvSpPr txBox="1"/>
          <p:nvPr/>
        </p:nvSpPr>
        <p:spPr>
          <a:xfrm>
            <a:off x="4086578" y="1648178"/>
            <a:ext cx="7943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technology has played a major role in functioning the startups online.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Admits pandemic, the need of the hour was work from homes.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Startups based on technology saw a drastic surge.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mid-October to November, online sales hit $8.3 billion in gross merchandise value (GMV), up from $5 billion the previous year, according to management consulting firm Redseer.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2020,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 change will be on the consumer side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technology will have spread to smaller cities.</a:t>
            </a:r>
          </a:p>
        </p:txBody>
      </p:sp>
      <p:pic>
        <p:nvPicPr>
          <p:cNvPr id="16386" name="Picture 2" descr="Accelerating startups are key to growth | Daily Sabah">
            <a:extLst>
              <a:ext uri="{FF2B5EF4-FFF2-40B4-BE49-F238E27FC236}">
                <a16:creationId xmlns:a16="http://schemas.microsoft.com/office/drawing/2014/main" id="{B0B0A418-27DF-401F-8006-7CF8BB84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8" y="1652717"/>
            <a:ext cx="3586141" cy="207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Industry-leading technology gives franchisees an edge | Remedy Intelligent  Staffing">
            <a:extLst>
              <a:ext uri="{FF2B5EF4-FFF2-40B4-BE49-F238E27FC236}">
                <a16:creationId xmlns:a16="http://schemas.microsoft.com/office/drawing/2014/main" id="{0975B8DB-A1F1-406F-895F-C1C55EDC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8" y="4041642"/>
            <a:ext cx="3586140" cy="2072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4704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19794-07CD-4878-A4D4-017AB58AD6E0}"/>
              </a:ext>
            </a:extLst>
          </p:cNvPr>
          <p:cNvSpPr/>
          <p:nvPr/>
        </p:nvSpPr>
        <p:spPr>
          <a:xfrm>
            <a:off x="247938" y="314509"/>
            <a:ext cx="4713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Startup?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9ADC6D-1C91-464B-9364-7F757BD5503A}"/>
              </a:ext>
            </a:extLst>
          </p:cNvPr>
          <p:cNvSpPr/>
          <p:nvPr/>
        </p:nvSpPr>
        <p:spPr>
          <a:xfrm>
            <a:off x="4629097" y="1761524"/>
            <a:ext cx="71725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According to Startup India Scheme, 2016, it is an  initiative with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existence of 10 or fewer years,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incorporated as a Private Limited Company, a Registered Partnership Firm or a Limited Liability Partnership, having less than 100 million annual turnover per annum and headquartered in India.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They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sz="24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oung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sz="24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entures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with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Unique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usiness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odel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Unique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dea,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just beginning to develop. </a:t>
            </a:r>
          </a:p>
          <a:p>
            <a:pPr algn="just"/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84" name="Picture 12" descr="Startup India Scheme - Explain in detail">
            <a:extLst>
              <a:ext uri="{FF2B5EF4-FFF2-40B4-BE49-F238E27FC236}">
                <a16:creationId xmlns:a16="http://schemas.microsoft.com/office/drawing/2014/main" id="{CA03DCFB-6F66-4A7D-B2C0-4E3ABCC6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5" y="1352857"/>
            <a:ext cx="3763786" cy="2301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D2E53-5B4F-4001-A159-5CE9B0BD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4" descr="Back view of businessman on rooftop with city view drawing colorful  business sketch. Startup concept ⬇ Stock Photo, Image by © peshkova  #149747080">
            <a:extLst>
              <a:ext uri="{FF2B5EF4-FFF2-40B4-BE49-F238E27FC236}">
                <a16:creationId xmlns:a16="http://schemas.microsoft.com/office/drawing/2014/main" id="{4B464357-57AB-4DA4-B098-3C0300D8F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390315" y="4069052"/>
            <a:ext cx="3763786" cy="2301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842295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77631-BB64-4786-A8AE-0472F15E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588C9-C8EA-440D-B914-876DBD4B04C4}"/>
              </a:ext>
            </a:extLst>
          </p:cNvPr>
          <p:cNvSpPr/>
          <p:nvPr/>
        </p:nvSpPr>
        <p:spPr>
          <a:xfrm>
            <a:off x="342101" y="438624"/>
            <a:ext cx="2521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0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90EB8-53D1-4B43-A7DB-F30E2E6663FC}"/>
              </a:ext>
            </a:extLst>
          </p:cNvPr>
          <p:cNvSpPr txBox="1"/>
          <p:nvPr/>
        </p:nvSpPr>
        <p:spPr>
          <a:xfrm>
            <a:off x="827523" y="1548304"/>
            <a:ext cx="78084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Startups in India are most vulnerable entities and are currently undergoing a golden age. </a:t>
            </a:r>
          </a:p>
          <a:p>
            <a:pPr algn="just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lockdown has affected not only everyday business activities but has also forced many start-ups to prepare contingency plans to reduce workforce and employee wages. </a:t>
            </a:r>
          </a:p>
          <a:p>
            <a:pPr algn="just"/>
            <a:endParaRPr lang="en-US" sz="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pandemic has brought years of changes in the way these companies deal and work.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468306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152CF-D8E5-4FFD-9860-614BFDE2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3C264-4938-4236-B025-ABC9A6534CDA}"/>
              </a:ext>
            </a:extLst>
          </p:cNvPr>
          <p:cNvSpPr/>
          <p:nvPr/>
        </p:nvSpPr>
        <p:spPr>
          <a:xfrm>
            <a:off x="562579" y="382178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D046F-A928-4FFD-8D78-4D8AFEFC3E28}"/>
              </a:ext>
            </a:extLst>
          </p:cNvPr>
          <p:cNvSpPr txBox="1"/>
          <p:nvPr/>
        </p:nvSpPr>
        <p:spPr>
          <a:xfrm>
            <a:off x="562579" y="1715911"/>
            <a:ext cx="9889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Impact of Pandemic on Startups in India,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http://legalstartups.info/blog-detail.php?id=57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(Last Accessed on April 21, 2021)</a:t>
            </a:r>
          </a:p>
          <a:p>
            <a:pPr marL="342900" indent="-342900" algn="just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Startups in India,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https://www.drishtiias.com/daily-updates/daily-news-editorials/startups-in-india-1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 (Last accessed on April 05, 2021)</a:t>
            </a:r>
          </a:p>
          <a:p>
            <a:pPr marL="342900" indent="-342900" algn="just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Lucy Rana &amp;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Vibhuti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Vasisth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Impact of Covid-19 on Start-Ups,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https://www.mondaq.com/india/operational-impacts-and-strategy/949762/impact-of-covid-19-on-start-ups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 (Last accessed on April 04, 2021)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Sandeep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Covid-spooked startup funding may not fully recover this year; majority investors not looking for deals,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https://www.financialexpress.com/industry/sme/covid-spooked-startup-funding-may-not-fully-recover-this-year-majority-investors-not-looking-for-deals/2013967/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 (Last accessed on April 05, 2021) </a:t>
            </a:r>
          </a:p>
          <a:p>
            <a:pPr marL="342900" indent="-342900" algn="just">
              <a:buAutoNum type="arabicPeriod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Tarush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Bhalla, Startups think out of the box to beat covid-induced disruptions,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6"/>
              </a:rPr>
              <a:t>https://www.livemint.com/companies/start-ups/startups-think-out-of-the-box-to-beat-covid-induced-disruptions-11609257920165.html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 (Last accessed on April 06, 2021) </a:t>
            </a:r>
          </a:p>
          <a:p>
            <a:pPr marL="342900" indent="-342900" algn="l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654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FEF00-EDE9-4D97-9E47-3FCAB89B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22</a:t>
            </a:fld>
            <a:endParaRPr lang="en-US"/>
          </a:p>
        </p:txBody>
      </p:sp>
      <p:grpSp>
        <p:nvGrpSpPr>
          <p:cNvPr id="3" name="Google Shape;736;p17">
            <a:extLst>
              <a:ext uri="{FF2B5EF4-FFF2-40B4-BE49-F238E27FC236}">
                <a16:creationId xmlns:a16="http://schemas.microsoft.com/office/drawing/2014/main" id="{C8715B18-6830-475D-8AC3-2398312BAE31}"/>
              </a:ext>
            </a:extLst>
          </p:cNvPr>
          <p:cNvGrpSpPr/>
          <p:nvPr/>
        </p:nvGrpSpPr>
        <p:grpSpPr>
          <a:xfrm>
            <a:off x="7213735" y="959320"/>
            <a:ext cx="4474832" cy="5105395"/>
            <a:chOff x="2602525" y="317054"/>
            <a:chExt cx="4174283" cy="4762495"/>
          </a:xfrm>
        </p:grpSpPr>
        <p:sp>
          <p:nvSpPr>
            <p:cNvPr id="4" name="Google Shape;737;p17">
              <a:extLst>
                <a:ext uri="{FF2B5EF4-FFF2-40B4-BE49-F238E27FC236}">
                  <a16:creationId xmlns:a16="http://schemas.microsoft.com/office/drawing/2014/main" id="{99BFE7CC-26FD-4336-8815-CF4C82D8B88B}"/>
                </a:ext>
              </a:extLst>
            </p:cNvPr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738;p17">
              <a:extLst>
                <a:ext uri="{FF2B5EF4-FFF2-40B4-BE49-F238E27FC236}">
                  <a16:creationId xmlns:a16="http://schemas.microsoft.com/office/drawing/2014/main" id="{B2A0A502-D74A-4346-8EEE-62AC49835775}"/>
                </a:ext>
              </a:extLst>
            </p:cNvPr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739;p17">
              <a:extLst>
                <a:ext uri="{FF2B5EF4-FFF2-40B4-BE49-F238E27FC236}">
                  <a16:creationId xmlns:a16="http://schemas.microsoft.com/office/drawing/2014/main" id="{ABE4EA13-2AD3-4AE8-9F3E-A9F24CA6D804}"/>
                </a:ext>
              </a:extLst>
            </p:cNvPr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40;p17">
              <a:extLst>
                <a:ext uri="{FF2B5EF4-FFF2-40B4-BE49-F238E27FC236}">
                  <a16:creationId xmlns:a16="http://schemas.microsoft.com/office/drawing/2014/main" id="{5CDD8982-3C00-48F9-8150-75CBEAD193C4}"/>
                </a:ext>
              </a:extLst>
            </p:cNvPr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41;p17">
              <a:extLst>
                <a:ext uri="{FF2B5EF4-FFF2-40B4-BE49-F238E27FC236}">
                  <a16:creationId xmlns:a16="http://schemas.microsoft.com/office/drawing/2014/main" id="{BE1C99E7-2243-4620-8C05-4BA60539E963}"/>
                </a:ext>
              </a:extLst>
            </p:cNvPr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42;p17">
              <a:extLst>
                <a:ext uri="{FF2B5EF4-FFF2-40B4-BE49-F238E27FC236}">
                  <a16:creationId xmlns:a16="http://schemas.microsoft.com/office/drawing/2014/main" id="{6A52CD73-CCB8-4491-A894-A59DA444B080}"/>
                </a:ext>
              </a:extLst>
            </p:cNvPr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43;p17">
              <a:extLst>
                <a:ext uri="{FF2B5EF4-FFF2-40B4-BE49-F238E27FC236}">
                  <a16:creationId xmlns:a16="http://schemas.microsoft.com/office/drawing/2014/main" id="{8092AAEE-C9E1-4ACE-BD8A-F619D497B5FC}"/>
                </a:ext>
              </a:extLst>
            </p:cNvPr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44;p17">
              <a:extLst>
                <a:ext uri="{FF2B5EF4-FFF2-40B4-BE49-F238E27FC236}">
                  <a16:creationId xmlns:a16="http://schemas.microsoft.com/office/drawing/2014/main" id="{F9BE004E-67F5-4223-850B-4FF51C73F73D}"/>
                </a:ext>
              </a:extLst>
            </p:cNvPr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45;p17">
              <a:extLst>
                <a:ext uri="{FF2B5EF4-FFF2-40B4-BE49-F238E27FC236}">
                  <a16:creationId xmlns:a16="http://schemas.microsoft.com/office/drawing/2014/main" id="{1C47A0E9-0170-4CA8-B8A7-400F297EC37D}"/>
                </a:ext>
              </a:extLst>
            </p:cNvPr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46;p17">
              <a:extLst>
                <a:ext uri="{FF2B5EF4-FFF2-40B4-BE49-F238E27FC236}">
                  <a16:creationId xmlns:a16="http://schemas.microsoft.com/office/drawing/2014/main" id="{36F96FF7-520D-4C42-A082-C42DE874F441}"/>
                </a:ext>
              </a:extLst>
            </p:cNvPr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47;p17">
              <a:extLst>
                <a:ext uri="{FF2B5EF4-FFF2-40B4-BE49-F238E27FC236}">
                  <a16:creationId xmlns:a16="http://schemas.microsoft.com/office/drawing/2014/main" id="{CE08937E-96E2-47C9-88E7-5801C73B32BF}"/>
                </a:ext>
              </a:extLst>
            </p:cNvPr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48;p17">
              <a:extLst>
                <a:ext uri="{FF2B5EF4-FFF2-40B4-BE49-F238E27FC236}">
                  <a16:creationId xmlns:a16="http://schemas.microsoft.com/office/drawing/2014/main" id="{77B83E29-59EC-4DFB-BEBD-892103114C76}"/>
                </a:ext>
              </a:extLst>
            </p:cNvPr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49;p17">
              <a:extLst>
                <a:ext uri="{FF2B5EF4-FFF2-40B4-BE49-F238E27FC236}">
                  <a16:creationId xmlns:a16="http://schemas.microsoft.com/office/drawing/2014/main" id="{625B4AB1-3DDC-444C-B810-1C4C2AC1B946}"/>
                </a:ext>
              </a:extLst>
            </p:cNvPr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50;p17">
              <a:extLst>
                <a:ext uri="{FF2B5EF4-FFF2-40B4-BE49-F238E27FC236}">
                  <a16:creationId xmlns:a16="http://schemas.microsoft.com/office/drawing/2014/main" id="{02E8ED97-4EA8-4819-BB5F-5E21A69B9BAD}"/>
                </a:ext>
              </a:extLst>
            </p:cNvPr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51;p17">
              <a:extLst>
                <a:ext uri="{FF2B5EF4-FFF2-40B4-BE49-F238E27FC236}">
                  <a16:creationId xmlns:a16="http://schemas.microsoft.com/office/drawing/2014/main" id="{62DDBBC4-FE37-47E5-8D5E-9E694A5BD678}"/>
                </a:ext>
              </a:extLst>
            </p:cNvPr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52;p17">
              <a:extLst>
                <a:ext uri="{FF2B5EF4-FFF2-40B4-BE49-F238E27FC236}">
                  <a16:creationId xmlns:a16="http://schemas.microsoft.com/office/drawing/2014/main" id="{6ADA9DC1-CA52-4AE2-B567-D86FDC9CBA5B}"/>
                </a:ext>
              </a:extLst>
            </p:cNvPr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53;p17">
              <a:extLst>
                <a:ext uri="{FF2B5EF4-FFF2-40B4-BE49-F238E27FC236}">
                  <a16:creationId xmlns:a16="http://schemas.microsoft.com/office/drawing/2014/main" id="{2EE90EC8-AB66-4D8A-A8F4-02440AE6D8B7}"/>
                </a:ext>
              </a:extLst>
            </p:cNvPr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54;p17">
              <a:extLst>
                <a:ext uri="{FF2B5EF4-FFF2-40B4-BE49-F238E27FC236}">
                  <a16:creationId xmlns:a16="http://schemas.microsoft.com/office/drawing/2014/main" id="{8F46C773-2234-449B-A9FA-8467398C492E}"/>
                </a:ext>
              </a:extLst>
            </p:cNvPr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55;p17">
              <a:extLst>
                <a:ext uri="{FF2B5EF4-FFF2-40B4-BE49-F238E27FC236}">
                  <a16:creationId xmlns:a16="http://schemas.microsoft.com/office/drawing/2014/main" id="{356AE0A9-F105-4EBC-B042-2C412C0BBD28}"/>
                </a:ext>
              </a:extLst>
            </p:cNvPr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56;p17">
              <a:extLst>
                <a:ext uri="{FF2B5EF4-FFF2-40B4-BE49-F238E27FC236}">
                  <a16:creationId xmlns:a16="http://schemas.microsoft.com/office/drawing/2014/main" id="{AFBD234D-3D9A-42D2-B697-88DB65A3F30F}"/>
                </a:ext>
              </a:extLst>
            </p:cNvPr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757;p17">
              <a:extLst>
                <a:ext uri="{FF2B5EF4-FFF2-40B4-BE49-F238E27FC236}">
                  <a16:creationId xmlns:a16="http://schemas.microsoft.com/office/drawing/2014/main" id="{98900DD9-056C-40A7-ACAC-AD5165485CEC}"/>
                </a:ext>
              </a:extLst>
            </p:cNvPr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758;p17">
              <a:extLst>
                <a:ext uri="{FF2B5EF4-FFF2-40B4-BE49-F238E27FC236}">
                  <a16:creationId xmlns:a16="http://schemas.microsoft.com/office/drawing/2014/main" id="{362D05B4-F89E-4D29-BAB1-7F7271B4A324}"/>
                </a:ext>
              </a:extLst>
            </p:cNvPr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759;p17">
              <a:extLst>
                <a:ext uri="{FF2B5EF4-FFF2-40B4-BE49-F238E27FC236}">
                  <a16:creationId xmlns:a16="http://schemas.microsoft.com/office/drawing/2014/main" id="{F10CBBD4-CADD-4C7E-938E-06DD4603BA10}"/>
                </a:ext>
              </a:extLst>
            </p:cNvPr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760;p17">
              <a:extLst>
                <a:ext uri="{FF2B5EF4-FFF2-40B4-BE49-F238E27FC236}">
                  <a16:creationId xmlns:a16="http://schemas.microsoft.com/office/drawing/2014/main" id="{E111190F-3A3C-4D5A-B67F-71819A08EED2}"/>
                </a:ext>
              </a:extLst>
            </p:cNvPr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761;p17">
              <a:extLst>
                <a:ext uri="{FF2B5EF4-FFF2-40B4-BE49-F238E27FC236}">
                  <a16:creationId xmlns:a16="http://schemas.microsoft.com/office/drawing/2014/main" id="{FBCC498D-571C-458B-8302-9384C9B197BE}"/>
                </a:ext>
              </a:extLst>
            </p:cNvPr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62;p17">
              <a:extLst>
                <a:ext uri="{FF2B5EF4-FFF2-40B4-BE49-F238E27FC236}">
                  <a16:creationId xmlns:a16="http://schemas.microsoft.com/office/drawing/2014/main" id="{AAD91E10-B04F-4432-B62A-EB7B1A5CD991}"/>
                </a:ext>
              </a:extLst>
            </p:cNvPr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63;p17">
              <a:extLst>
                <a:ext uri="{FF2B5EF4-FFF2-40B4-BE49-F238E27FC236}">
                  <a16:creationId xmlns:a16="http://schemas.microsoft.com/office/drawing/2014/main" id="{529819C8-26C5-4B78-B04A-840CA667BC7F}"/>
                </a:ext>
              </a:extLst>
            </p:cNvPr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64;p17">
              <a:extLst>
                <a:ext uri="{FF2B5EF4-FFF2-40B4-BE49-F238E27FC236}">
                  <a16:creationId xmlns:a16="http://schemas.microsoft.com/office/drawing/2014/main" id="{C9DE9286-65C3-40E4-B850-3B588C88B795}"/>
                </a:ext>
              </a:extLst>
            </p:cNvPr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65;p17">
              <a:extLst>
                <a:ext uri="{FF2B5EF4-FFF2-40B4-BE49-F238E27FC236}">
                  <a16:creationId xmlns:a16="http://schemas.microsoft.com/office/drawing/2014/main" id="{6927ED31-4800-4D87-A9CC-4839727468F1}"/>
                </a:ext>
              </a:extLst>
            </p:cNvPr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66;p17">
              <a:extLst>
                <a:ext uri="{FF2B5EF4-FFF2-40B4-BE49-F238E27FC236}">
                  <a16:creationId xmlns:a16="http://schemas.microsoft.com/office/drawing/2014/main" id="{EDD2DD85-6202-474E-ABE8-AC72DE4EF769}"/>
                </a:ext>
              </a:extLst>
            </p:cNvPr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67;p17">
              <a:extLst>
                <a:ext uri="{FF2B5EF4-FFF2-40B4-BE49-F238E27FC236}">
                  <a16:creationId xmlns:a16="http://schemas.microsoft.com/office/drawing/2014/main" id="{FC3F8F40-F1B0-4C7C-BDC1-AE3B0A14AA16}"/>
                </a:ext>
              </a:extLst>
            </p:cNvPr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68;p17">
              <a:extLst>
                <a:ext uri="{FF2B5EF4-FFF2-40B4-BE49-F238E27FC236}">
                  <a16:creationId xmlns:a16="http://schemas.microsoft.com/office/drawing/2014/main" id="{C02DD353-5351-4E12-990A-0B50DF73E8BF}"/>
                </a:ext>
              </a:extLst>
            </p:cNvPr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69;p17">
              <a:extLst>
                <a:ext uri="{FF2B5EF4-FFF2-40B4-BE49-F238E27FC236}">
                  <a16:creationId xmlns:a16="http://schemas.microsoft.com/office/drawing/2014/main" id="{CFE460B7-81BA-418B-B5B0-53FC328584F8}"/>
                </a:ext>
              </a:extLst>
            </p:cNvPr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70;p17">
              <a:extLst>
                <a:ext uri="{FF2B5EF4-FFF2-40B4-BE49-F238E27FC236}">
                  <a16:creationId xmlns:a16="http://schemas.microsoft.com/office/drawing/2014/main" id="{2C5DA792-C666-44A7-855A-4FAC641FEBBC}"/>
                </a:ext>
              </a:extLst>
            </p:cNvPr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71;p17">
              <a:extLst>
                <a:ext uri="{FF2B5EF4-FFF2-40B4-BE49-F238E27FC236}">
                  <a16:creationId xmlns:a16="http://schemas.microsoft.com/office/drawing/2014/main" id="{BB40B935-4FAA-4550-B636-C3F1558362ED}"/>
                </a:ext>
              </a:extLst>
            </p:cNvPr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72;p17">
              <a:extLst>
                <a:ext uri="{FF2B5EF4-FFF2-40B4-BE49-F238E27FC236}">
                  <a16:creationId xmlns:a16="http://schemas.microsoft.com/office/drawing/2014/main" id="{24B05237-8B94-4653-9B30-165C52351D33}"/>
                </a:ext>
              </a:extLst>
            </p:cNvPr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773;p17">
              <a:extLst>
                <a:ext uri="{FF2B5EF4-FFF2-40B4-BE49-F238E27FC236}">
                  <a16:creationId xmlns:a16="http://schemas.microsoft.com/office/drawing/2014/main" id="{96599E17-EDEF-4454-9767-F27C1BE10B97}"/>
                </a:ext>
              </a:extLst>
            </p:cNvPr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74;p17">
              <a:extLst>
                <a:ext uri="{FF2B5EF4-FFF2-40B4-BE49-F238E27FC236}">
                  <a16:creationId xmlns:a16="http://schemas.microsoft.com/office/drawing/2014/main" id="{E31CE6B8-22C3-4E92-B66A-E1656FD46623}"/>
                </a:ext>
              </a:extLst>
            </p:cNvPr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75;p17">
              <a:extLst>
                <a:ext uri="{FF2B5EF4-FFF2-40B4-BE49-F238E27FC236}">
                  <a16:creationId xmlns:a16="http://schemas.microsoft.com/office/drawing/2014/main" id="{7FC79E10-A928-480D-A809-DCFEBE4C0AA6}"/>
                </a:ext>
              </a:extLst>
            </p:cNvPr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76;p17">
              <a:extLst>
                <a:ext uri="{FF2B5EF4-FFF2-40B4-BE49-F238E27FC236}">
                  <a16:creationId xmlns:a16="http://schemas.microsoft.com/office/drawing/2014/main" id="{9BED3E2D-B145-4EFE-95CB-26A5975BA3AF}"/>
                </a:ext>
              </a:extLst>
            </p:cNvPr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77;p17">
              <a:extLst>
                <a:ext uri="{FF2B5EF4-FFF2-40B4-BE49-F238E27FC236}">
                  <a16:creationId xmlns:a16="http://schemas.microsoft.com/office/drawing/2014/main" id="{59C106C2-B894-45AC-B07B-F476983CC322}"/>
                </a:ext>
              </a:extLst>
            </p:cNvPr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78;p17">
              <a:extLst>
                <a:ext uri="{FF2B5EF4-FFF2-40B4-BE49-F238E27FC236}">
                  <a16:creationId xmlns:a16="http://schemas.microsoft.com/office/drawing/2014/main" id="{CA61206A-22D0-4165-B21B-17F082EEB3EE}"/>
                </a:ext>
              </a:extLst>
            </p:cNvPr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79;p17">
              <a:extLst>
                <a:ext uri="{FF2B5EF4-FFF2-40B4-BE49-F238E27FC236}">
                  <a16:creationId xmlns:a16="http://schemas.microsoft.com/office/drawing/2014/main" id="{F097D784-75EE-4A1E-95F9-4A2C5A34D987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80;p17">
              <a:extLst>
                <a:ext uri="{FF2B5EF4-FFF2-40B4-BE49-F238E27FC236}">
                  <a16:creationId xmlns:a16="http://schemas.microsoft.com/office/drawing/2014/main" id="{4AD56D75-235A-4D31-BC21-5D31E2779C37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81;p17">
              <a:extLst>
                <a:ext uri="{FF2B5EF4-FFF2-40B4-BE49-F238E27FC236}">
                  <a16:creationId xmlns:a16="http://schemas.microsoft.com/office/drawing/2014/main" id="{74920849-7E55-4ADF-B2FE-25D371FF443E}"/>
                </a:ext>
              </a:extLst>
            </p:cNvPr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82;p17">
              <a:extLst>
                <a:ext uri="{FF2B5EF4-FFF2-40B4-BE49-F238E27FC236}">
                  <a16:creationId xmlns:a16="http://schemas.microsoft.com/office/drawing/2014/main" id="{4A8B1784-4360-4DEA-8799-62C5CE49EC4B}"/>
                </a:ext>
              </a:extLst>
            </p:cNvPr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83;p17">
              <a:extLst>
                <a:ext uri="{FF2B5EF4-FFF2-40B4-BE49-F238E27FC236}">
                  <a16:creationId xmlns:a16="http://schemas.microsoft.com/office/drawing/2014/main" id="{AF0FE288-DCB2-4AA5-897F-049188913648}"/>
                </a:ext>
              </a:extLst>
            </p:cNvPr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84;p17">
              <a:extLst>
                <a:ext uri="{FF2B5EF4-FFF2-40B4-BE49-F238E27FC236}">
                  <a16:creationId xmlns:a16="http://schemas.microsoft.com/office/drawing/2014/main" id="{ACAFEDF7-6AD8-4007-A897-94FDEB7CFADD}"/>
                </a:ext>
              </a:extLst>
            </p:cNvPr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85;p17">
              <a:extLst>
                <a:ext uri="{FF2B5EF4-FFF2-40B4-BE49-F238E27FC236}">
                  <a16:creationId xmlns:a16="http://schemas.microsoft.com/office/drawing/2014/main" id="{E633596E-D1A5-45DC-A41F-A75571AC3678}"/>
                </a:ext>
              </a:extLst>
            </p:cNvPr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86;p17">
              <a:extLst>
                <a:ext uri="{FF2B5EF4-FFF2-40B4-BE49-F238E27FC236}">
                  <a16:creationId xmlns:a16="http://schemas.microsoft.com/office/drawing/2014/main" id="{5D9A6F69-6C02-4C6C-AEA8-797A4BBE3DF7}"/>
                </a:ext>
              </a:extLst>
            </p:cNvPr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87;p17">
              <a:extLst>
                <a:ext uri="{FF2B5EF4-FFF2-40B4-BE49-F238E27FC236}">
                  <a16:creationId xmlns:a16="http://schemas.microsoft.com/office/drawing/2014/main" id="{69022E89-8B2E-49D8-95A0-1B62343791FE}"/>
                </a:ext>
              </a:extLst>
            </p:cNvPr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88;p17">
              <a:extLst>
                <a:ext uri="{FF2B5EF4-FFF2-40B4-BE49-F238E27FC236}">
                  <a16:creationId xmlns:a16="http://schemas.microsoft.com/office/drawing/2014/main" id="{DA363C01-7E95-4F88-BE4D-54354C82AAE4}"/>
                </a:ext>
              </a:extLst>
            </p:cNvPr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89;p17">
              <a:extLst>
                <a:ext uri="{FF2B5EF4-FFF2-40B4-BE49-F238E27FC236}">
                  <a16:creationId xmlns:a16="http://schemas.microsoft.com/office/drawing/2014/main" id="{88E5989A-F3C5-489D-B975-158AF4F42799}"/>
                </a:ext>
              </a:extLst>
            </p:cNvPr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90;p17">
              <a:extLst>
                <a:ext uri="{FF2B5EF4-FFF2-40B4-BE49-F238E27FC236}">
                  <a16:creationId xmlns:a16="http://schemas.microsoft.com/office/drawing/2014/main" id="{CCC95A34-B157-4532-8CFE-736C5E5351EC}"/>
                </a:ext>
              </a:extLst>
            </p:cNvPr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91;p17">
              <a:extLst>
                <a:ext uri="{FF2B5EF4-FFF2-40B4-BE49-F238E27FC236}">
                  <a16:creationId xmlns:a16="http://schemas.microsoft.com/office/drawing/2014/main" id="{0D14AB86-E689-4F3E-B9CF-8064217872FE}"/>
                </a:ext>
              </a:extLst>
            </p:cNvPr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92;p17">
              <a:extLst>
                <a:ext uri="{FF2B5EF4-FFF2-40B4-BE49-F238E27FC236}">
                  <a16:creationId xmlns:a16="http://schemas.microsoft.com/office/drawing/2014/main" id="{BD67ACF8-6D9A-437E-A5EB-7F42616DC0F2}"/>
                </a:ext>
              </a:extLst>
            </p:cNvPr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93;p17">
              <a:extLst>
                <a:ext uri="{FF2B5EF4-FFF2-40B4-BE49-F238E27FC236}">
                  <a16:creationId xmlns:a16="http://schemas.microsoft.com/office/drawing/2014/main" id="{05462C26-9BB8-4C01-9801-FD42C3CF80DD}"/>
                </a:ext>
              </a:extLst>
            </p:cNvPr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794;p17">
              <a:extLst>
                <a:ext uri="{FF2B5EF4-FFF2-40B4-BE49-F238E27FC236}">
                  <a16:creationId xmlns:a16="http://schemas.microsoft.com/office/drawing/2014/main" id="{40C73709-8229-4E02-9BC5-9A776F391F28}"/>
                </a:ext>
              </a:extLst>
            </p:cNvPr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68" name="Google Shape;795;p17">
                <a:extLst>
                  <a:ext uri="{FF2B5EF4-FFF2-40B4-BE49-F238E27FC236}">
                    <a16:creationId xmlns:a16="http://schemas.microsoft.com/office/drawing/2014/main" id="{09923694-50DC-4FBA-8E49-4590FC9ECD0B}"/>
                  </a:ext>
                </a:extLst>
              </p:cNvPr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79" name="Google Shape;796;p17">
                  <a:extLst>
                    <a:ext uri="{FF2B5EF4-FFF2-40B4-BE49-F238E27FC236}">
                      <a16:creationId xmlns:a16="http://schemas.microsoft.com/office/drawing/2014/main" id="{BA416094-06EF-4B8D-BB73-1DCEF466DBF3}"/>
                    </a:ext>
                  </a:extLst>
                </p:cNvPr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797;p17">
                  <a:extLst>
                    <a:ext uri="{FF2B5EF4-FFF2-40B4-BE49-F238E27FC236}">
                      <a16:creationId xmlns:a16="http://schemas.microsoft.com/office/drawing/2014/main" id="{09479C56-B45D-4FF7-991D-E6EADFD97CE7}"/>
                    </a:ext>
                  </a:extLst>
                </p:cNvPr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798;p17">
                  <a:extLst>
                    <a:ext uri="{FF2B5EF4-FFF2-40B4-BE49-F238E27FC236}">
                      <a16:creationId xmlns:a16="http://schemas.microsoft.com/office/drawing/2014/main" id="{387FE554-50C0-4AC9-BDC6-E99278CEF383}"/>
                    </a:ext>
                  </a:extLst>
                </p:cNvPr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" name="Google Shape;799;p17">
                  <a:extLst>
                    <a:ext uri="{FF2B5EF4-FFF2-40B4-BE49-F238E27FC236}">
                      <a16:creationId xmlns:a16="http://schemas.microsoft.com/office/drawing/2014/main" id="{50E81DB9-3298-4DCA-A598-65A180E3AA53}"/>
                    </a:ext>
                  </a:extLst>
                </p:cNvPr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47" name="Google Shape;800;p17">
                    <a:extLst>
                      <a:ext uri="{FF2B5EF4-FFF2-40B4-BE49-F238E27FC236}">
                        <a16:creationId xmlns:a16="http://schemas.microsoft.com/office/drawing/2014/main" id="{4FFEDDAF-001E-453E-A519-008B86B231C5}"/>
                      </a:ext>
                    </a:extLst>
                  </p:cNvPr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801;p17">
                    <a:extLst>
                      <a:ext uri="{FF2B5EF4-FFF2-40B4-BE49-F238E27FC236}">
                        <a16:creationId xmlns:a16="http://schemas.microsoft.com/office/drawing/2014/main" id="{7470036D-FDFA-414A-AB8D-D95623CAF647}"/>
                      </a:ext>
                    </a:extLst>
                  </p:cNvPr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3" name="Google Shape;802;p17">
                  <a:extLst>
                    <a:ext uri="{FF2B5EF4-FFF2-40B4-BE49-F238E27FC236}">
                      <a16:creationId xmlns:a16="http://schemas.microsoft.com/office/drawing/2014/main" id="{6453B97F-F62D-44BD-9E55-759221A345A6}"/>
                    </a:ext>
                  </a:extLst>
                </p:cNvPr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03;p17">
                  <a:extLst>
                    <a:ext uri="{FF2B5EF4-FFF2-40B4-BE49-F238E27FC236}">
                      <a16:creationId xmlns:a16="http://schemas.microsoft.com/office/drawing/2014/main" id="{A82DF387-BF19-4DFE-8584-BA4A5A051362}"/>
                    </a:ext>
                  </a:extLst>
                </p:cNvPr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04;p17">
                  <a:extLst>
                    <a:ext uri="{FF2B5EF4-FFF2-40B4-BE49-F238E27FC236}">
                      <a16:creationId xmlns:a16="http://schemas.microsoft.com/office/drawing/2014/main" id="{A5C36C59-BB8B-4A0D-A942-1C9BABC27538}"/>
                    </a:ext>
                  </a:extLst>
                </p:cNvPr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05;p17">
                  <a:extLst>
                    <a:ext uri="{FF2B5EF4-FFF2-40B4-BE49-F238E27FC236}">
                      <a16:creationId xmlns:a16="http://schemas.microsoft.com/office/drawing/2014/main" id="{89FC819A-BDDE-421A-86EC-6A79FCE462D9}"/>
                    </a:ext>
                  </a:extLst>
                </p:cNvPr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06;p17">
                  <a:extLst>
                    <a:ext uri="{FF2B5EF4-FFF2-40B4-BE49-F238E27FC236}">
                      <a16:creationId xmlns:a16="http://schemas.microsoft.com/office/drawing/2014/main" id="{F644D0AF-C758-490B-89AA-D7C7374DB017}"/>
                    </a:ext>
                  </a:extLst>
                </p:cNvPr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07;p17">
                  <a:extLst>
                    <a:ext uri="{FF2B5EF4-FFF2-40B4-BE49-F238E27FC236}">
                      <a16:creationId xmlns:a16="http://schemas.microsoft.com/office/drawing/2014/main" id="{87B7B315-2A26-45C5-A885-23953366EB4F}"/>
                    </a:ext>
                  </a:extLst>
                </p:cNvPr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08;p17">
                  <a:extLst>
                    <a:ext uri="{FF2B5EF4-FFF2-40B4-BE49-F238E27FC236}">
                      <a16:creationId xmlns:a16="http://schemas.microsoft.com/office/drawing/2014/main" id="{BFF03565-955F-4CA0-B43D-1704C91B6A08}"/>
                    </a:ext>
                  </a:extLst>
                </p:cNvPr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809;p17">
                  <a:extLst>
                    <a:ext uri="{FF2B5EF4-FFF2-40B4-BE49-F238E27FC236}">
                      <a16:creationId xmlns:a16="http://schemas.microsoft.com/office/drawing/2014/main" id="{7DBA191C-C7B0-417E-A6BF-C569B6E7659E}"/>
                    </a:ext>
                  </a:extLst>
                </p:cNvPr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810;p17">
                  <a:extLst>
                    <a:ext uri="{FF2B5EF4-FFF2-40B4-BE49-F238E27FC236}">
                      <a16:creationId xmlns:a16="http://schemas.microsoft.com/office/drawing/2014/main" id="{4FC0BCAE-ACE3-43DA-9085-FEC4F21DF692}"/>
                    </a:ext>
                  </a:extLst>
                </p:cNvPr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811;p17">
                  <a:extLst>
                    <a:ext uri="{FF2B5EF4-FFF2-40B4-BE49-F238E27FC236}">
                      <a16:creationId xmlns:a16="http://schemas.microsoft.com/office/drawing/2014/main" id="{F68F4148-4C86-4724-902E-868D5C71D416}"/>
                    </a:ext>
                  </a:extLst>
                </p:cNvPr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812;p17">
                  <a:extLst>
                    <a:ext uri="{FF2B5EF4-FFF2-40B4-BE49-F238E27FC236}">
                      <a16:creationId xmlns:a16="http://schemas.microsoft.com/office/drawing/2014/main" id="{66440C52-0722-4438-8CD3-C7F74E064502}"/>
                    </a:ext>
                  </a:extLst>
                </p:cNvPr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813;p17">
                  <a:extLst>
                    <a:ext uri="{FF2B5EF4-FFF2-40B4-BE49-F238E27FC236}">
                      <a16:creationId xmlns:a16="http://schemas.microsoft.com/office/drawing/2014/main" id="{738AB51C-4AAB-4373-949A-7A027147E911}"/>
                    </a:ext>
                  </a:extLst>
                </p:cNvPr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814;p17">
                  <a:extLst>
                    <a:ext uri="{FF2B5EF4-FFF2-40B4-BE49-F238E27FC236}">
                      <a16:creationId xmlns:a16="http://schemas.microsoft.com/office/drawing/2014/main" id="{71E8D41D-0DA2-4183-AB88-464BEE5C9E05}"/>
                    </a:ext>
                  </a:extLst>
                </p:cNvPr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815;p17">
                  <a:extLst>
                    <a:ext uri="{FF2B5EF4-FFF2-40B4-BE49-F238E27FC236}">
                      <a16:creationId xmlns:a16="http://schemas.microsoft.com/office/drawing/2014/main" id="{58152FE8-F7DB-4508-A022-CB26189D97F4}"/>
                    </a:ext>
                  </a:extLst>
                </p:cNvPr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816;p17">
                  <a:extLst>
                    <a:ext uri="{FF2B5EF4-FFF2-40B4-BE49-F238E27FC236}">
                      <a16:creationId xmlns:a16="http://schemas.microsoft.com/office/drawing/2014/main" id="{51D49298-594B-4FCA-B2A0-D9AFF926FB70}"/>
                    </a:ext>
                  </a:extLst>
                </p:cNvPr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817;p17">
                  <a:extLst>
                    <a:ext uri="{FF2B5EF4-FFF2-40B4-BE49-F238E27FC236}">
                      <a16:creationId xmlns:a16="http://schemas.microsoft.com/office/drawing/2014/main" id="{32B711B8-B9AD-44D0-A4A0-3122FC75F2B0}"/>
                    </a:ext>
                  </a:extLst>
                </p:cNvPr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818;p17">
                  <a:extLst>
                    <a:ext uri="{FF2B5EF4-FFF2-40B4-BE49-F238E27FC236}">
                      <a16:creationId xmlns:a16="http://schemas.microsoft.com/office/drawing/2014/main" id="{07C4A79C-6367-445E-8C3A-BDFB87515351}"/>
                    </a:ext>
                  </a:extLst>
                </p:cNvPr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819;p17">
                  <a:extLst>
                    <a:ext uri="{FF2B5EF4-FFF2-40B4-BE49-F238E27FC236}">
                      <a16:creationId xmlns:a16="http://schemas.microsoft.com/office/drawing/2014/main" id="{415364D3-A9ED-49B1-A769-A577EB131EFA}"/>
                    </a:ext>
                  </a:extLst>
                </p:cNvPr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820;p17">
                  <a:extLst>
                    <a:ext uri="{FF2B5EF4-FFF2-40B4-BE49-F238E27FC236}">
                      <a16:creationId xmlns:a16="http://schemas.microsoft.com/office/drawing/2014/main" id="{7B337391-610C-4842-A85C-7E5E0E6CCB60}"/>
                    </a:ext>
                  </a:extLst>
                </p:cNvPr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821;p17">
                  <a:extLst>
                    <a:ext uri="{FF2B5EF4-FFF2-40B4-BE49-F238E27FC236}">
                      <a16:creationId xmlns:a16="http://schemas.microsoft.com/office/drawing/2014/main" id="{5D738EB9-74FB-4F0D-9D36-06BD55F49A4E}"/>
                    </a:ext>
                  </a:extLst>
                </p:cNvPr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822;p17">
                  <a:extLst>
                    <a:ext uri="{FF2B5EF4-FFF2-40B4-BE49-F238E27FC236}">
                      <a16:creationId xmlns:a16="http://schemas.microsoft.com/office/drawing/2014/main" id="{CE179EC7-3777-4F1C-BC9D-512B9C4BEC6F}"/>
                    </a:ext>
                  </a:extLst>
                </p:cNvPr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823;p17">
                  <a:extLst>
                    <a:ext uri="{FF2B5EF4-FFF2-40B4-BE49-F238E27FC236}">
                      <a16:creationId xmlns:a16="http://schemas.microsoft.com/office/drawing/2014/main" id="{15D4F2A8-547F-4BFA-987A-CA7BA79F04F7}"/>
                    </a:ext>
                  </a:extLst>
                </p:cNvPr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824;p17">
                  <a:extLst>
                    <a:ext uri="{FF2B5EF4-FFF2-40B4-BE49-F238E27FC236}">
                      <a16:creationId xmlns:a16="http://schemas.microsoft.com/office/drawing/2014/main" id="{3A47099E-98EF-47C0-A1EB-E83969C513CB}"/>
                    </a:ext>
                  </a:extLst>
                </p:cNvPr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825;p17">
                  <a:extLst>
                    <a:ext uri="{FF2B5EF4-FFF2-40B4-BE49-F238E27FC236}">
                      <a16:creationId xmlns:a16="http://schemas.microsoft.com/office/drawing/2014/main" id="{0B3ED6B4-FDDF-4A40-AD2D-EE5C9500016B}"/>
                    </a:ext>
                  </a:extLst>
                </p:cNvPr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826;p17">
                  <a:extLst>
                    <a:ext uri="{FF2B5EF4-FFF2-40B4-BE49-F238E27FC236}">
                      <a16:creationId xmlns:a16="http://schemas.microsoft.com/office/drawing/2014/main" id="{CD056876-EE89-45B8-9F07-22B4A191EACB}"/>
                    </a:ext>
                  </a:extLst>
                </p:cNvPr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827;p17">
                  <a:extLst>
                    <a:ext uri="{FF2B5EF4-FFF2-40B4-BE49-F238E27FC236}">
                      <a16:creationId xmlns:a16="http://schemas.microsoft.com/office/drawing/2014/main" id="{FA46CC10-6468-468C-8B54-D6C4A3A85704}"/>
                    </a:ext>
                  </a:extLst>
                </p:cNvPr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828;p17">
                  <a:extLst>
                    <a:ext uri="{FF2B5EF4-FFF2-40B4-BE49-F238E27FC236}">
                      <a16:creationId xmlns:a16="http://schemas.microsoft.com/office/drawing/2014/main" id="{5B0D12EF-F5B2-45B5-9E4F-FD9D9E4C0541}"/>
                    </a:ext>
                  </a:extLst>
                </p:cNvPr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829;p17">
                  <a:extLst>
                    <a:ext uri="{FF2B5EF4-FFF2-40B4-BE49-F238E27FC236}">
                      <a16:creationId xmlns:a16="http://schemas.microsoft.com/office/drawing/2014/main" id="{13EE2FB4-233E-4DDD-849D-7DF1E6987C95}"/>
                    </a:ext>
                  </a:extLst>
                </p:cNvPr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830;p17">
                  <a:extLst>
                    <a:ext uri="{FF2B5EF4-FFF2-40B4-BE49-F238E27FC236}">
                      <a16:creationId xmlns:a16="http://schemas.microsoft.com/office/drawing/2014/main" id="{0B96D73B-C922-4EFB-87E6-E4054316F747}"/>
                    </a:ext>
                  </a:extLst>
                </p:cNvPr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831;p17">
                  <a:extLst>
                    <a:ext uri="{FF2B5EF4-FFF2-40B4-BE49-F238E27FC236}">
                      <a16:creationId xmlns:a16="http://schemas.microsoft.com/office/drawing/2014/main" id="{F5DD4EDB-B46D-4332-8BC7-351208B787E3}"/>
                    </a:ext>
                  </a:extLst>
                </p:cNvPr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832;p17">
                  <a:extLst>
                    <a:ext uri="{FF2B5EF4-FFF2-40B4-BE49-F238E27FC236}">
                      <a16:creationId xmlns:a16="http://schemas.microsoft.com/office/drawing/2014/main" id="{AC785584-03C9-4F5C-82B0-1613C7217885}"/>
                    </a:ext>
                  </a:extLst>
                </p:cNvPr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833;p17">
                  <a:extLst>
                    <a:ext uri="{FF2B5EF4-FFF2-40B4-BE49-F238E27FC236}">
                      <a16:creationId xmlns:a16="http://schemas.microsoft.com/office/drawing/2014/main" id="{AD71DB13-7855-4EC3-ABD4-CC6A5FD162AC}"/>
                    </a:ext>
                  </a:extLst>
                </p:cNvPr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834;p17">
                  <a:extLst>
                    <a:ext uri="{FF2B5EF4-FFF2-40B4-BE49-F238E27FC236}">
                      <a16:creationId xmlns:a16="http://schemas.microsoft.com/office/drawing/2014/main" id="{9A018CC9-A1A6-4103-BD9F-C16283743FC5}"/>
                    </a:ext>
                  </a:extLst>
                </p:cNvPr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835;p17">
                  <a:extLst>
                    <a:ext uri="{FF2B5EF4-FFF2-40B4-BE49-F238E27FC236}">
                      <a16:creationId xmlns:a16="http://schemas.microsoft.com/office/drawing/2014/main" id="{919CED89-CEF2-4BC7-8CBF-4C746109D3C2}"/>
                    </a:ext>
                  </a:extLst>
                </p:cNvPr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836;p17">
                  <a:extLst>
                    <a:ext uri="{FF2B5EF4-FFF2-40B4-BE49-F238E27FC236}">
                      <a16:creationId xmlns:a16="http://schemas.microsoft.com/office/drawing/2014/main" id="{F5EEBA1F-DB3A-4958-95E5-D5CA0D3E97AA}"/>
                    </a:ext>
                  </a:extLst>
                </p:cNvPr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837;p17">
                  <a:extLst>
                    <a:ext uri="{FF2B5EF4-FFF2-40B4-BE49-F238E27FC236}">
                      <a16:creationId xmlns:a16="http://schemas.microsoft.com/office/drawing/2014/main" id="{F299F695-9D13-4EA2-8C9B-1B6820860A0A}"/>
                    </a:ext>
                  </a:extLst>
                </p:cNvPr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838;p17">
                  <a:extLst>
                    <a:ext uri="{FF2B5EF4-FFF2-40B4-BE49-F238E27FC236}">
                      <a16:creationId xmlns:a16="http://schemas.microsoft.com/office/drawing/2014/main" id="{6841D753-D969-4D50-B416-4BCB722C337D}"/>
                    </a:ext>
                  </a:extLst>
                </p:cNvPr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839;p17">
                  <a:extLst>
                    <a:ext uri="{FF2B5EF4-FFF2-40B4-BE49-F238E27FC236}">
                      <a16:creationId xmlns:a16="http://schemas.microsoft.com/office/drawing/2014/main" id="{5784580D-91BB-441A-AC39-A003E2CA0AAE}"/>
                    </a:ext>
                  </a:extLst>
                </p:cNvPr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840;p17">
                  <a:extLst>
                    <a:ext uri="{FF2B5EF4-FFF2-40B4-BE49-F238E27FC236}">
                      <a16:creationId xmlns:a16="http://schemas.microsoft.com/office/drawing/2014/main" id="{F8CC1EBC-5524-4C1E-934D-1F2EAA479D02}"/>
                    </a:ext>
                  </a:extLst>
                </p:cNvPr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841;p17">
                  <a:extLst>
                    <a:ext uri="{FF2B5EF4-FFF2-40B4-BE49-F238E27FC236}">
                      <a16:creationId xmlns:a16="http://schemas.microsoft.com/office/drawing/2014/main" id="{57F4F025-1132-4BDF-8ACC-CD0C96F0E364}"/>
                    </a:ext>
                  </a:extLst>
                </p:cNvPr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842;p17">
                  <a:extLst>
                    <a:ext uri="{FF2B5EF4-FFF2-40B4-BE49-F238E27FC236}">
                      <a16:creationId xmlns:a16="http://schemas.microsoft.com/office/drawing/2014/main" id="{58FF3461-8B99-45A9-BCA1-4E25B64B9851}"/>
                    </a:ext>
                  </a:extLst>
                </p:cNvPr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843;p17">
                  <a:extLst>
                    <a:ext uri="{FF2B5EF4-FFF2-40B4-BE49-F238E27FC236}">
                      <a16:creationId xmlns:a16="http://schemas.microsoft.com/office/drawing/2014/main" id="{CFBA1A00-4A7E-415F-894B-13CC01053DC8}"/>
                    </a:ext>
                  </a:extLst>
                </p:cNvPr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844;p17">
                  <a:extLst>
                    <a:ext uri="{FF2B5EF4-FFF2-40B4-BE49-F238E27FC236}">
                      <a16:creationId xmlns:a16="http://schemas.microsoft.com/office/drawing/2014/main" id="{43218CCC-ED05-4DA2-BF01-E1A30AC6E0E7}"/>
                    </a:ext>
                  </a:extLst>
                </p:cNvPr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845;p17">
                  <a:extLst>
                    <a:ext uri="{FF2B5EF4-FFF2-40B4-BE49-F238E27FC236}">
                      <a16:creationId xmlns:a16="http://schemas.microsoft.com/office/drawing/2014/main" id="{25629A9A-C560-4573-9C33-D235B53DD1A2}"/>
                    </a:ext>
                  </a:extLst>
                </p:cNvPr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846;p17">
                  <a:extLst>
                    <a:ext uri="{FF2B5EF4-FFF2-40B4-BE49-F238E27FC236}">
                      <a16:creationId xmlns:a16="http://schemas.microsoft.com/office/drawing/2014/main" id="{7BEA2043-401F-410A-B58F-D5E376A4E3A8}"/>
                    </a:ext>
                  </a:extLst>
                </p:cNvPr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847;p17">
                  <a:extLst>
                    <a:ext uri="{FF2B5EF4-FFF2-40B4-BE49-F238E27FC236}">
                      <a16:creationId xmlns:a16="http://schemas.microsoft.com/office/drawing/2014/main" id="{73A06558-1CA0-4A02-B03F-10F16EB232B5}"/>
                    </a:ext>
                  </a:extLst>
                </p:cNvPr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848;p17">
                  <a:extLst>
                    <a:ext uri="{FF2B5EF4-FFF2-40B4-BE49-F238E27FC236}">
                      <a16:creationId xmlns:a16="http://schemas.microsoft.com/office/drawing/2014/main" id="{79A3A9D0-2F0B-4101-A48D-2BBCD36E8241}"/>
                    </a:ext>
                  </a:extLst>
                </p:cNvPr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849;p17">
                  <a:extLst>
                    <a:ext uri="{FF2B5EF4-FFF2-40B4-BE49-F238E27FC236}">
                      <a16:creationId xmlns:a16="http://schemas.microsoft.com/office/drawing/2014/main" id="{57B14EDF-ACC6-43C9-AA1A-EE32D3EDFEC3}"/>
                    </a:ext>
                  </a:extLst>
                </p:cNvPr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850;p17">
                  <a:extLst>
                    <a:ext uri="{FF2B5EF4-FFF2-40B4-BE49-F238E27FC236}">
                      <a16:creationId xmlns:a16="http://schemas.microsoft.com/office/drawing/2014/main" id="{AF3B17E6-1215-4F05-9EF4-ACB9DA27B6E0}"/>
                    </a:ext>
                  </a:extLst>
                </p:cNvPr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851;p17">
                  <a:extLst>
                    <a:ext uri="{FF2B5EF4-FFF2-40B4-BE49-F238E27FC236}">
                      <a16:creationId xmlns:a16="http://schemas.microsoft.com/office/drawing/2014/main" id="{EF8D26B2-E966-4B75-A1E4-38553DA7775D}"/>
                    </a:ext>
                  </a:extLst>
                </p:cNvPr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852;p17">
                  <a:extLst>
                    <a:ext uri="{FF2B5EF4-FFF2-40B4-BE49-F238E27FC236}">
                      <a16:creationId xmlns:a16="http://schemas.microsoft.com/office/drawing/2014/main" id="{A9D614B3-8A6E-4013-880C-3B51457EE5A6}"/>
                    </a:ext>
                  </a:extLst>
                </p:cNvPr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853;p17">
                  <a:extLst>
                    <a:ext uri="{FF2B5EF4-FFF2-40B4-BE49-F238E27FC236}">
                      <a16:creationId xmlns:a16="http://schemas.microsoft.com/office/drawing/2014/main" id="{ABBC7AEC-71DA-4D86-9F0A-2AB6447F4D4D}"/>
                    </a:ext>
                  </a:extLst>
                </p:cNvPr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854;p17">
                  <a:extLst>
                    <a:ext uri="{FF2B5EF4-FFF2-40B4-BE49-F238E27FC236}">
                      <a16:creationId xmlns:a16="http://schemas.microsoft.com/office/drawing/2014/main" id="{B5A358DB-B4FD-4288-A16C-FF13613786B4}"/>
                    </a:ext>
                  </a:extLst>
                </p:cNvPr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855;p17">
                  <a:extLst>
                    <a:ext uri="{FF2B5EF4-FFF2-40B4-BE49-F238E27FC236}">
                      <a16:creationId xmlns:a16="http://schemas.microsoft.com/office/drawing/2014/main" id="{5B056C42-079F-4CE3-9731-98604F2113FB}"/>
                    </a:ext>
                  </a:extLst>
                </p:cNvPr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856;p17">
                  <a:extLst>
                    <a:ext uri="{FF2B5EF4-FFF2-40B4-BE49-F238E27FC236}">
                      <a16:creationId xmlns:a16="http://schemas.microsoft.com/office/drawing/2014/main" id="{13C38324-D1BA-4AA9-9818-A8274874E33E}"/>
                    </a:ext>
                  </a:extLst>
                </p:cNvPr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857;p17">
                  <a:extLst>
                    <a:ext uri="{FF2B5EF4-FFF2-40B4-BE49-F238E27FC236}">
                      <a16:creationId xmlns:a16="http://schemas.microsoft.com/office/drawing/2014/main" id="{4AC153F7-766D-44DC-A8BB-75A832F1D150}"/>
                    </a:ext>
                  </a:extLst>
                </p:cNvPr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858;p17">
                  <a:extLst>
                    <a:ext uri="{FF2B5EF4-FFF2-40B4-BE49-F238E27FC236}">
                      <a16:creationId xmlns:a16="http://schemas.microsoft.com/office/drawing/2014/main" id="{F523B7F7-2146-46C3-8DCF-225940904CF3}"/>
                    </a:ext>
                  </a:extLst>
                </p:cNvPr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859;p17">
                  <a:extLst>
                    <a:ext uri="{FF2B5EF4-FFF2-40B4-BE49-F238E27FC236}">
                      <a16:creationId xmlns:a16="http://schemas.microsoft.com/office/drawing/2014/main" id="{1C58A7C2-964E-41DB-AB89-028CC6D61EEB}"/>
                    </a:ext>
                  </a:extLst>
                </p:cNvPr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860;p17">
                  <a:extLst>
                    <a:ext uri="{FF2B5EF4-FFF2-40B4-BE49-F238E27FC236}">
                      <a16:creationId xmlns:a16="http://schemas.microsoft.com/office/drawing/2014/main" id="{025945EF-2B52-43EB-AAB9-2F063302CCE5}"/>
                    </a:ext>
                  </a:extLst>
                </p:cNvPr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861;p17">
                  <a:extLst>
                    <a:ext uri="{FF2B5EF4-FFF2-40B4-BE49-F238E27FC236}">
                      <a16:creationId xmlns:a16="http://schemas.microsoft.com/office/drawing/2014/main" id="{1FD9AF59-9038-484A-93EC-4BB9AA066CA0}"/>
                    </a:ext>
                  </a:extLst>
                </p:cNvPr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862;p17">
                  <a:extLst>
                    <a:ext uri="{FF2B5EF4-FFF2-40B4-BE49-F238E27FC236}">
                      <a16:creationId xmlns:a16="http://schemas.microsoft.com/office/drawing/2014/main" id="{A671AA99-02C1-43C9-897A-EF53296B7C71}"/>
                    </a:ext>
                  </a:extLst>
                </p:cNvPr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863;p17">
                  <a:extLst>
                    <a:ext uri="{FF2B5EF4-FFF2-40B4-BE49-F238E27FC236}">
                      <a16:creationId xmlns:a16="http://schemas.microsoft.com/office/drawing/2014/main" id="{C2E71E98-2195-4D07-A646-5715F0DA6CE5}"/>
                    </a:ext>
                  </a:extLst>
                </p:cNvPr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864;p17">
                  <a:extLst>
                    <a:ext uri="{FF2B5EF4-FFF2-40B4-BE49-F238E27FC236}">
                      <a16:creationId xmlns:a16="http://schemas.microsoft.com/office/drawing/2014/main" id="{AE2A7B10-5F31-4667-B1BB-472E9C70DFB2}"/>
                    </a:ext>
                  </a:extLst>
                </p:cNvPr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865;p17">
                  <a:extLst>
                    <a:ext uri="{FF2B5EF4-FFF2-40B4-BE49-F238E27FC236}">
                      <a16:creationId xmlns:a16="http://schemas.microsoft.com/office/drawing/2014/main" id="{35E6CDAC-7112-4B1B-98BF-6D35F5857061}"/>
                    </a:ext>
                  </a:extLst>
                </p:cNvPr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Google Shape;866;p17">
                <a:extLst>
                  <a:ext uri="{FF2B5EF4-FFF2-40B4-BE49-F238E27FC236}">
                    <a16:creationId xmlns:a16="http://schemas.microsoft.com/office/drawing/2014/main" id="{AE5D20FA-62A1-4D63-9AA4-F8C1BBA4621A}"/>
                  </a:ext>
                </a:extLst>
              </p:cNvPr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70" name="Google Shape;867;p17">
                  <a:extLst>
                    <a:ext uri="{FF2B5EF4-FFF2-40B4-BE49-F238E27FC236}">
                      <a16:creationId xmlns:a16="http://schemas.microsoft.com/office/drawing/2014/main" id="{7A3E13BA-A5DE-4A78-8267-640AECFD3E88}"/>
                    </a:ext>
                  </a:extLst>
                </p:cNvPr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74" name="Google Shape;868;p17">
                    <a:extLst>
                      <a:ext uri="{FF2B5EF4-FFF2-40B4-BE49-F238E27FC236}">
                        <a16:creationId xmlns:a16="http://schemas.microsoft.com/office/drawing/2014/main" id="{4704707A-40AB-4486-B871-EAEA041FDA61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869;p17">
                    <a:extLst>
                      <a:ext uri="{FF2B5EF4-FFF2-40B4-BE49-F238E27FC236}">
                        <a16:creationId xmlns:a16="http://schemas.microsoft.com/office/drawing/2014/main" id="{B8ACCF8F-4DB2-4E4C-A24D-CCD7A4DAEEDB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" name="Google Shape;870;p17">
                    <a:extLst>
                      <a:ext uri="{FF2B5EF4-FFF2-40B4-BE49-F238E27FC236}">
                        <a16:creationId xmlns:a16="http://schemas.microsoft.com/office/drawing/2014/main" id="{7FE48E88-7824-47F0-B48F-5D9A2BB9E001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871;p17">
                    <a:extLst>
                      <a:ext uri="{FF2B5EF4-FFF2-40B4-BE49-F238E27FC236}">
                        <a16:creationId xmlns:a16="http://schemas.microsoft.com/office/drawing/2014/main" id="{8155F327-36E6-4E02-A015-01F4A68B4DD0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872;p17">
                    <a:extLst>
                      <a:ext uri="{FF2B5EF4-FFF2-40B4-BE49-F238E27FC236}">
                        <a16:creationId xmlns:a16="http://schemas.microsoft.com/office/drawing/2014/main" id="{D109B28F-1B53-4E97-9ABF-D995E94E79B6}"/>
                      </a:ext>
                    </a:extLst>
                  </p:cNvPr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800"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1" name="Google Shape;873;p17">
                  <a:extLst>
                    <a:ext uri="{FF2B5EF4-FFF2-40B4-BE49-F238E27FC236}">
                      <a16:creationId xmlns:a16="http://schemas.microsoft.com/office/drawing/2014/main" id="{84D020D2-C6B6-4EDC-AA8F-ADFE71C843CA}"/>
                    </a:ext>
                  </a:extLst>
                </p:cNvPr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874;p17">
                  <a:extLst>
                    <a:ext uri="{FF2B5EF4-FFF2-40B4-BE49-F238E27FC236}">
                      <a16:creationId xmlns:a16="http://schemas.microsoft.com/office/drawing/2014/main" id="{F6291717-9D1F-46DC-B2E3-D8EC9E086AE6}"/>
                    </a:ext>
                  </a:extLst>
                </p:cNvPr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875;p17">
                  <a:extLst>
                    <a:ext uri="{FF2B5EF4-FFF2-40B4-BE49-F238E27FC236}">
                      <a16:creationId xmlns:a16="http://schemas.microsoft.com/office/drawing/2014/main" id="{6EFA0F8E-A5BA-47A6-AD80-620EBE44C993}"/>
                    </a:ext>
                  </a:extLst>
                </p:cNvPr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" name="Google Shape;876;p17">
              <a:extLst>
                <a:ext uri="{FF2B5EF4-FFF2-40B4-BE49-F238E27FC236}">
                  <a16:creationId xmlns:a16="http://schemas.microsoft.com/office/drawing/2014/main" id="{3724398C-381C-426D-9DAC-8F209DCFEABB}"/>
                </a:ext>
              </a:extLst>
            </p:cNvPr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77;p17">
              <a:extLst>
                <a:ext uri="{FF2B5EF4-FFF2-40B4-BE49-F238E27FC236}">
                  <a16:creationId xmlns:a16="http://schemas.microsoft.com/office/drawing/2014/main" id="{A0CAE40D-239E-4D84-AE43-C2337BA46468}"/>
                </a:ext>
              </a:extLst>
            </p:cNvPr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78;p17">
              <a:extLst>
                <a:ext uri="{FF2B5EF4-FFF2-40B4-BE49-F238E27FC236}">
                  <a16:creationId xmlns:a16="http://schemas.microsoft.com/office/drawing/2014/main" id="{3A976B7A-B1F5-4B5C-84C4-8878D8C17D37}"/>
                </a:ext>
              </a:extLst>
            </p:cNvPr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79;p17">
              <a:extLst>
                <a:ext uri="{FF2B5EF4-FFF2-40B4-BE49-F238E27FC236}">
                  <a16:creationId xmlns:a16="http://schemas.microsoft.com/office/drawing/2014/main" id="{C98DBF6B-A99C-4239-87F1-59B5BF02F288}"/>
                </a:ext>
              </a:extLst>
            </p:cNvPr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80;p17">
              <a:extLst>
                <a:ext uri="{FF2B5EF4-FFF2-40B4-BE49-F238E27FC236}">
                  <a16:creationId xmlns:a16="http://schemas.microsoft.com/office/drawing/2014/main" id="{04E14F6C-4BFD-44D1-A8EE-F613B01C353E}"/>
                </a:ext>
              </a:extLst>
            </p:cNvPr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81;p17">
              <a:extLst>
                <a:ext uri="{FF2B5EF4-FFF2-40B4-BE49-F238E27FC236}">
                  <a16:creationId xmlns:a16="http://schemas.microsoft.com/office/drawing/2014/main" id="{58EF895E-F717-4830-9D16-8FFD1499073D}"/>
                </a:ext>
              </a:extLst>
            </p:cNvPr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64734137-E368-423B-ADBE-4D50225BBBCC}"/>
              </a:ext>
            </a:extLst>
          </p:cNvPr>
          <p:cNvSpPr txBox="1"/>
          <p:nvPr/>
        </p:nvSpPr>
        <p:spPr>
          <a:xfrm>
            <a:off x="663707" y="1124811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THANKS!</a:t>
            </a:r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662BAD7-A8FE-410C-A014-6E63686C635C}"/>
              </a:ext>
            </a:extLst>
          </p:cNvPr>
          <p:cNvSpPr txBox="1"/>
          <p:nvPr/>
        </p:nvSpPr>
        <p:spPr>
          <a:xfrm>
            <a:off x="606325" y="3105218"/>
            <a:ext cx="6096000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ts val="1800"/>
              <a:buNone/>
            </a:pPr>
            <a:r>
              <a:rPr lang="en-US" sz="36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 would be happy to answer 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ts val="1800"/>
              <a:buNone/>
            </a:pPr>
            <a:r>
              <a:rPr lang="en-US" sz="36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questions, if any?</a:t>
            </a:r>
          </a:p>
        </p:txBody>
      </p:sp>
    </p:spTree>
    <p:extLst>
      <p:ext uri="{BB962C8B-B14F-4D97-AF65-F5344CB8AC3E}">
        <p14:creationId xmlns:p14="http://schemas.microsoft.com/office/powerpoint/2010/main" val="33942099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51556-6FA3-4D34-B8D9-F7322132E1F9}"/>
              </a:ext>
            </a:extLst>
          </p:cNvPr>
          <p:cNvSpPr/>
          <p:nvPr/>
        </p:nvSpPr>
        <p:spPr>
          <a:xfrm>
            <a:off x="373160" y="302078"/>
            <a:ext cx="7019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S" sz="480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Startup </a:t>
            </a:r>
          </a:p>
        </p:txBody>
      </p:sp>
      <p:pic>
        <p:nvPicPr>
          <p:cNvPr id="4098" name="Picture 2" descr="Characteristics Of Entrepreneur: Successful Startup In Singapore |  'Monomousumi'">
            <a:extLst>
              <a:ext uri="{FF2B5EF4-FFF2-40B4-BE49-F238E27FC236}">
                <a16:creationId xmlns:a16="http://schemas.microsoft.com/office/drawing/2014/main" id="{D83047CD-B61C-4C18-AC51-44D846AC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" y="1574435"/>
            <a:ext cx="3843238" cy="222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37E8BA-21F4-49A4-A962-5DD1B41677A2}"/>
              </a:ext>
            </a:extLst>
          </p:cNvPr>
          <p:cNvSpPr/>
          <p:nvPr/>
        </p:nvSpPr>
        <p:spPr>
          <a:xfrm>
            <a:off x="4893635" y="1749469"/>
            <a:ext cx="7057573" cy="33590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Unique business idea.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dentifies and addresses a significant societal issue.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ork on a product, method, or service's production </a:t>
            </a:r>
          </a:p>
          <a:p>
            <a:pPr algn="just">
              <a:lnSpc>
                <a:spcPct val="150000"/>
              </a:lnSpc>
            </a:pP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or improvement.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ave a business model that is scalable.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Strong potential for wealth and job growth.</a:t>
            </a:r>
          </a:p>
        </p:txBody>
      </p:sp>
      <p:pic>
        <p:nvPicPr>
          <p:cNvPr id="4100" name="Picture 4" descr="The Value Of Hiring For Emotional Intelligence">
            <a:extLst>
              <a:ext uri="{FF2B5EF4-FFF2-40B4-BE49-F238E27FC236}">
                <a16:creationId xmlns:a16="http://schemas.microsoft.com/office/drawing/2014/main" id="{8886D464-227F-42E5-A8F4-16EFA2883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8994"/>
          <a:stretch/>
        </p:blipFill>
        <p:spPr bwMode="auto">
          <a:xfrm>
            <a:off x="559141" y="4240753"/>
            <a:ext cx="3843238" cy="2085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04D2-F15F-4982-9FFE-E091AA08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63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72FA56-50B9-4B7C-98A4-D36A169B3662}"/>
              </a:ext>
            </a:extLst>
          </p:cNvPr>
          <p:cNvSpPr/>
          <p:nvPr/>
        </p:nvSpPr>
        <p:spPr>
          <a:xfrm>
            <a:off x="149757" y="258002"/>
            <a:ext cx="8776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COVID-19 on Indian Economy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7B3B1-6ED3-42C7-A058-A1BC9A79CDBC}"/>
              </a:ext>
            </a:extLst>
          </p:cNvPr>
          <p:cNvSpPr/>
          <p:nvPr/>
        </p:nvSpPr>
        <p:spPr>
          <a:xfrm>
            <a:off x="4219586" y="1379137"/>
            <a:ext cx="784470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pandemic has had a major effect on India's economic activity as well as the loss of human lives with more than </a:t>
            </a:r>
            <a:r>
              <a:rPr lang="en-US" sz="24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millio</a:t>
            </a:r>
            <a:r>
              <a:rPr lang="en-US" sz="2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cases </a:t>
            </a:r>
            <a:r>
              <a: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2.84 million deaths.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24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companies in the country were expected to be impacted significantly.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Ministry of Statistics, India's growth slowed to </a:t>
            </a:r>
            <a:r>
              <a:rPr lang="en-US" sz="24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3.1% 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fourth quarter of fiscal year 2020.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Projection estimates that around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crore people lost employment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while salaries were cut for many others and all this amount to a loss over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Rs 32,000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every day during the first 21 days of complete lockdown. </a:t>
            </a: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FC464-F44B-4422-A115-F68DE041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Coronavirus: The Economic Impact of COVID-19 on India - RaboResearch">
            <a:extLst>
              <a:ext uri="{FF2B5EF4-FFF2-40B4-BE49-F238E27FC236}">
                <a16:creationId xmlns:a16="http://schemas.microsoft.com/office/drawing/2014/main" id="{370FCD51-835C-4A2F-B470-45B874E18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r="14445"/>
          <a:stretch/>
        </p:blipFill>
        <p:spPr bwMode="auto">
          <a:xfrm>
            <a:off x="365641" y="4008522"/>
            <a:ext cx="3769184" cy="2085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ovid-19 impact: India's economy to contract 9% in FY21, says S&amp;P |  Business Standard News">
            <a:extLst>
              <a:ext uri="{FF2B5EF4-FFF2-40B4-BE49-F238E27FC236}">
                <a16:creationId xmlns:a16="http://schemas.microsoft.com/office/drawing/2014/main" id="{C738C834-01AA-4C04-9F5C-B76327B5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" y="1203490"/>
            <a:ext cx="3769184" cy="2085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64705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4DBBC-59D9-48CB-8BEA-B9EECB14CB7B}"/>
              </a:ext>
            </a:extLst>
          </p:cNvPr>
          <p:cNvSpPr txBox="1"/>
          <p:nvPr/>
        </p:nvSpPr>
        <p:spPr>
          <a:xfrm>
            <a:off x="3990049" y="1132820"/>
            <a:ext cx="78116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Young startups have been impacted as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fallen.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corporate houses &amp; PSUs had to suspend services or significantly reduced operations. Among the most hit sector is Tourism &amp; hospitality which contributes to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Indian economy and worst part is that it will long time to recover too. 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endParaRPr lang="en-US" sz="8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Stock markets in India posted their worst loses in history on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March 2020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till date it has not recovered the pre covid level in spite of various sincere efforts by government.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endParaRPr lang="en-US" sz="8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Fast-moving consumer goods companies in the country have significantly reduced operations and are focusing on essentials.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6BC51-584A-4875-B17B-169FDC3C2C19}"/>
              </a:ext>
            </a:extLst>
          </p:cNvPr>
          <p:cNvSpPr txBox="1"/>
          <p:nvPr/>
        </p:nvSpPr>
        <p:spPr>
          <a:xfrm>
            <a:off x="112888" y="235570"/>
            <a:ext cx="9019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COVID-19 on Indian Economy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8E4A0-AB7F-4984-8A64-9EA02369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4" descr="Reviving the Indian economy- revisiting Mr. Keynes | ORF">
            <a:extLst>
              <a:ext uri="{FF2B5EF4-FFF2-40B4-BE49-F238E27FC236}">
                <a16:creationId xmlns:a16="http://schemas.microsoft.com/office/drawing/2014/main" id="{F0D0CB3F-0376-4881-B86D-54F62252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8" y="3972301"/>
            <a:ext cx="3820751" cy="2332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OVID-19 impact: Services PMI falls to 5-month low - The Economic Times">
            <a:extLst>
              <a:ext uri="{FF2B5EF4-FFF2-40B4-BE49-F238E27FC236}">
                <a16:creationId xmlns:a16="http://schemas.microsoft.com/office/drawing/2014/main" id="{0B6472B2-47B3-44A3-9505-C054718F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8" y="1271804"/>
            <a:ext cx="3820751" cy="2332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198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5CB20-62C0-4DF1-B1DB-A3C44F67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 descr="Economic impact of Covid-19 pandemic to vary in sectors | Hindustan Times">
            <a:extLst>
              <a:ext uri="{FF2B5EF4-FFF2-40B4-BE49-F238E27FC236}">
                <a16:creationId xmlns:a16="http://schemas.microsoft.com/office/drawing/2014/main" id="{AF8BD30D-8E60-49B0-8381-71DA1DB9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565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434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7A9A76-2E69-4218-BFA6-26AE2B3A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7</a:t>
            </a:fld>
            <a:endParaRPr lang="en-US"/>
          </a:p>
        </p:txBody>
      </p:sp>
      <p:sp>
        <p:nvSpPr>
          <p:cNvPr id="6" name="AutoShape 8" descr="Insights into Editorial: Differential impact of COVID-19 and the lockdown -  INSIGHTSIAS">
            <a:extLst>
              <a:ext uri="{FF2B5EF4-FFF2-40B4-BE49-F238E27FC236}">
                <a16:creationId xmlns:a16="http://schemas.microsoft.com/office/drawing/2014/main" id="{CBCE0EC2-AE79-4FD2-8D47-E311CBBB6B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Insights into Editorial: Differential impact of COVID-19 and the lockdown -  INSIGHTSIAS">
            <a:extLst>
              <a:ext uri="{FF2B5EF4-FFF2-40B4-BE49-F238E27FC236}">
                <a16:creationId xmlns:a16="http://schemas.microsoft.com/office/drawing/2014/main" id="{7694C517-701F-46B4-87CA-0EAA0C65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289"/>
            <a:ext cx="5943600" cy="60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This is the impact of coronavirus on the global economy | World Economic  Forum">
            <a:extLst>
              <a:ext uri="{FF2B5EF4-FFF2-40B4-BE49-F238E27FC236}">
                <a16:creationId xmlns:a16="http://schemas.microsoft.com/office/drawing/2014/main" id="{A15D33B0-3C1E-4236-8B6A-9ECB8154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6248400" cy="60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654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D34FB-0F65-4AFE-AEA9-0769EA63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EAIE survey on impact of COVID-19 on mobility | Student Exchange Portal">
            <a:extLst>
              <a:ext uri="{FF2B5EF4-FFF2-40B4-BE49-F238E27FC236}">
                <a16:creationId xmlns:a16="http://schemas.microsoft.com/office/drawing/2014/main" id="{94D08158-FEED-47E3-B416-A64A68CC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755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C00C3C-5758-489C-8FD7-A5E4469B2F60}"/>
              </a:ext>
            </a:extLst>
          </p:cNvPr>
          <p:cNvSpPr/>
          <p:nvPr/>
        </p:nvSpPr>
        <p:spPr>
          <a:xfrm>
            <a:off x="302538" y="506357"/>
            <a:ext cx="8335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0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Startup sector most vulnerable?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4C242-1049-418C-BB5C-90F167DD8FCB}"/>
              </a:ext>
            </a:extLst>
          </p:cNvPr>
          <p:cNvSpPr txBox="1"/>
          <p:nvPr/>
        </p:nvSpPr>
        <p:spPr>
          <a:xfrm>
            <a:off x="4052711" y="1559596"/>
            <a:ext cx="78984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entering startup industry are mostly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entrepreneurs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owners with a unique idea.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time they gather their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funds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 in a startup.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many resources  are available to them.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manpower is more and the techniques used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intensive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capital intensive at the initial level.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has created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 allocation of resources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well 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the level of risk in investments.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08A1B-E138-48B4-BBF8-6E05775C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EA0D-308B-40EA-831D-2487A3AC6308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Startups are rewriting India's economic roadmap, will lead India's march to  $5 trillion GDP">
            <a:extLst>
              <a:ext uri="{FF2B5EF4-FFF2-40B4-BE49-F238E27FC236}">
                <a16:creationId xmlns:a16="http://schemas.microsoft.com/office/drawing/2014/main" id="{0E5AB5DF-6BC2-4785-9BCC-D80ADBB5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2598174"/>
            <a:ext cx="3815644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490441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741</TotalTime>
  <Words>1290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Barlow</vt:lpstr>
      <vt:lpstr>Calibri</vt:lpstr>
      <vt:lpstr>Raleway</vt:lpstr>
      <vt:lpstr>Rockwell</vt:lpstr>
      <vt:lpstr>Rockwell Condensed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GAURI GIRDHAR</dc:creator>
  <cp:lastModifiedBy>GAURI GIRDHAR</cp:lastModifiedBy>
  <cp:revision>73</cp:revision>
  <dcterms:created xsi:type="dcterms:W3CDTF">2021-04-20T14:57:32Z</dcterms:created>
  <dcterms:modified xsi:type="dcterms:W3CDTF">2021-04-21T12:21:09Z</dcterms:modified>
</cp:coreProperties>
</file>